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11" r:id="rId3"/>
    <p:sldId id="277" r:id="rId4"/>
    <p:sldId id="299" r:id="rId5"/>
    <p:sldId id="300" r:id="rId6"/>
    <p:sldId id="306" r:id="rId7"/>
    <p:sldId id="307" r:id="rId8"/>
    <p:sldId id="308" r:id="rId9"/>
    <p:sldId id="301" r:id="rId10"/>
    <p:sldId id="322" r:id="rId11"/>
    <p:sldId id="323" r:id="rId12"/>
    <p:sldId id="324" r:id="rId13"/>
    <p:sldId id="328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5" r:id="rId25"/>
    <p:sldId id="326" r:id="rId26"/>
    <p:sldId id="327" r:id="rId27"/>
    <p:sldId id="329" r:id="rId28"/>
    <p:sldId id="330" r:id="rId29"/>
    <p:sldId id="331" r:id="rId30"/>
    <p:sldId id="332" r:id="rId31"/>
    <p:sldId id="333" r:id="rId32"/>
    <p:sldId id="348" r:id="rId33"/>
    <p:sldId id="350" r:id="rId34"/>
    <p:sldId id="352" r:id="rId35"/>
  </p:sldIdLst>
  <p:sldSz cx="9144000" cy="5143500" type="screen16x9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194C6"/>
    <a:srgbClr val="03AE97"/>
    <a:srgbClr val="A5C067"/>
    <a:srgbClr val="F7AC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-414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BBCDC-20DF-433A-A37B-169956B6C9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51C47-A973-4A94-9E26-417ECBCAF5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1026" name="Picture 2" descr="H:\背景图\模糊背景\pcsc0011.模糊创意光线图片40-2套图案11款炫丽模糊光线背景362张JPGPNG\4.jpg"/>
          <p:cNvPicPr>
            <a:picLocks noChangeAspect="1" noChangeArrowheads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" r="3314"/>
          <a:stretch>
            <a:fillRect/>
          </a:stretch>
        </p:blipFill>
        <p:spPr bwMode="auto">
          <a:xfrm>
            <a:off x="0" y="-5376"/>
            <a:ext cx="9144000" cy="515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30325" y="339725"/>
            <a:ext cx="7932420" cy="1737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  <a:p>
            <a:r>
              <a:rPr lang="en-US" altLang="zh-CN" sz="3600" b="1">
                <a:solidFill>
                  <a:schemeClr val="bg1"/>
                </a:solidFill>
              </a:rPr>
              <a:t>              </a:t>
            </a:r>
            <a:r>
              <a:rPr lang="en-US" altLang="zh-CN" sz="3600" b="1">
                <a:solidFill>
                  <a:srgbClr val="FFFFFF"/>
                </a:solidFill>
              </a:rPr>
              <a:t> </a:t>
            </a:r>
            <a:r>
              <a:rPr lang="en-US" altLang="zh-CN" sz="3600" b="1">
                <a:solidFill>
                  <a:srgbClr val="FFFFFF"/>
                </a:solidFill>
                <a:sym typeface="+mn-ea"/>
              </a:rPr>
              <a:t> (</a:t>
            </a:r>
            <a:r>
              <a:rPr lang="zh-CN" altLang="zh-CN" sz="3600" b="1">
                <a:solidFill>
                  <a:srgbClr val="FFFFFF"/>
                </a:solidFill>
                <a:sym typeface="+mn-ea"/>
              </a:rPr>
              <a:t>一共有三部分</a:t>
            </a:r>
            <a:r>
              <a:rPr lang="en-US" altLang="zh-CN" sz="3600" b="1">
                <a:solidFill>
                  <a:srgbClr val="FFFFFF"/>
                </a:solidFill>
                <a:sym typeface="+mn-ea"/>
              </a:rPr>
              <a:t>)</a:t>
            </a:r>
            <a:endParaRPr lang="en-US" altLang="zh-CN" sz="3600" b="1">
              <a:solidFill>
                <a:srgbClr val="FFFFFF"/>
              </a:solidFill>
              <a:latin typeface="方正粗黑宋简体" charset="0"/>
              <a:ea typeface="方正粗黑宋简体" charset="0"/>
              <a:sym typeface="+mn-ea"/>
            </a:endParaRPr>
          </a:p>
          <a:p>
            <a:endParaRPr lang="en-US" altLang="zh-CN" sz="3600" b="1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085" y="2283460"/>
            <a:ext cx="9065260" cy="15741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4800" u="sng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在希沃白板</a:t>
            </a:r>
            <a:r>
              <a:rPr lang="en-US" altLang="zh-CN" sz="4800" u="sng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5</a:t>
            </a:r>
            <a:r>
              <a:rPr lang="zh-CN" altLang="en-US" sz="4800" u="sng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制作的课件上传流程</a:t>
            </a:r>
            <a:endParaRPr lang="zh-CN" altLang="en-US" sz="4800" u="sng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pPr algn="l"/>
            <a:r>
              <a:rPr lang="en-US" altLang="zh-CN" sz="4800" b="1">
                <a:solidFill>
                  <a:schemeClr val="bg1"/>
                </a:solidFill>
                <a:sym typeface="+mn-ea"/>
              </a:rPr>
              <a:t>                    </a:t>
            </a:r>
            <a:r>
              <a:rPr lang="en-US" altLang="zh-CN" sz="4800" b="1">
                <a:solidFill>
                  <a:srgbClr val="FFFF00"/>
                </a:solidFill>
                <a:sym typeface="+mn-ea"/>
              </a:rPr>
              <a:t>  </a:t>
            </a:r>
            <a:r>
              <a:rPr lang="en-US" altLang="zh-CN" sz="4800" b="1" u="sng">
                <a:solidFill>
                  <a:srgbClr val="FFFF00"/>
                </a:solidFill>
                <a:sym typeface="+mn-ea"/>
              </a:rPr>
              <a:t> (</a:t>
            </a:r>
            <a:r>
              <a:rPr lang="zh-CN" altLang="en-US" sz="4800" b="1" u="sng">
                <a:solidFill>
                  <a:srgbClr val="FFFF00"/>
                </a:solidFill>
                <a:sym typeface="+mn-ea"/>
              </a:rPr>
              <a:t>第一</a:t>
            </a:r>
            <a:r>
              <a:rPr lang="zh-CN" altLang="zh-CN" sz="4800" b="1" u="sng">
                <a:solidFill>
                  <a:srgbClr val="FFFF00"/>
                </a:solidFill>
                <a:sym typeface="+mn-ea"/>
              </a:rPr>
              <a:t>部分</a:t>
            </a:r>
            <a:r>
              <a:rPr lang="en-US" altLang="zh-CN" sz="4800" b="1" u="sng">
                <a:solidFill>
                  <a:srgbClr val="FFFF00"/>
                </a:solidFill>
                <a:sym typeface="+mn-ea"/>
              </a:rPr>
              <a:t>)</a:t>
            </a:r>
            <a:endParaRPr lang="en-US" altLang="zh-CN" sz="4800" b="1" u="sng">
              <a:solidFill>
                <a:srgbClr val="FFFF00"/>
              </a:solidFill>
              <a:latin typeface="方正粗黑宋简体" charset="0"/>
              <a:ea typeface="方正粗黑宋简体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30325" y="339725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pic>
        <p:nvPicPr>
          <p:cNvPr id="4" name="图片 2" descr="11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" y="2067560"/>
            <a:ext cx="4161790" cy="2696845"/>
          </a:xfrm>
          <a:prstGeom prst="rect">
            <a:avLst/>
          </a:prstGeom>
        </p:spPr>
      </p:pic>
      <p:pic>
        <p:nvPicPr>
          <p:cNvPr id="5" name="图片 1" descr="2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755" y="2067560"/>
            <a:ext cx="4166235" cy="26739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71550" y="1203325"/>
            <a:ext cx="76136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第一步，在电脑端或手机端下载希沃白板</a:t>
            </a:r>
            <a:r>
              <a:rPr lang="en-US" altLang="zh-CN" b="1">
                <a:solidFill>
                  <a:schemeClr val="bg1"/>
                </a:solidFill>
              </a:rPr>
              <a:t>5</a:t>
            </a:r>
            <a:r>
              <a:rPr lang="zh-CN" altLang="en-US" b="1">
                <a:solidFill>
                  <a:schemeClr val="bg1"/>
                </a:solidFill>
              </a:rPr>
              <a:t>并安装，扫描登录或帐号登录。</a:t>
            </a:r>
            <a:endParaRPr lang="zh-CN" altLang="en-US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44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1491615"/>
            <a:ext cx="8448675" cy="33915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86815" y="124460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76120" y="916305"/>
            <a:ext cx="4526280" cy="3657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第二步：登录后点击新建课件制用新课件。</a:t>
            </a:r>
            <a:endParaRPr lang="zh-CN" altLang="en-US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86815" y="124460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9795" y="916305"/>
            <a:ext cx="7977505" cy="6426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第三步：课件制作完后点击左上角</a:t>
            </a: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en-US" b="1">
                <a:solidFill>
                  <a:schemeClr val="bg1"/>
                </a:solidFill>
              </a:rPr>
              <a:t>同步</a:t>
            </a:r>
            <a:r>
              <a:rPr lang="en-US" altLang="zh-CN" b="1">
                <a:solidFill>
                  <a:schemeClr val="bg1"/>
                </a:solidFill>
              </a:rPr>
              <a:t>”</a:t>
            </a:r>
            <a:r>
              <a:rPr lang="zh-CN" altLang="en-US" b="1">
                <a:solidFill>
                  <a:schemeClr val="bg1"/>
                </a:solidFill>
              </a:rPr>
              <a:t>，课件就保存在个人的帐号中。 然后</a:t>
            </a:r>
            <a:endParaRPr lang="zh-CN" altLang="en-US" b="1">
              <a:solidFill>
                <a:schemeClr val="bg1"/>
              </a:solidFill>
            </a:endParaRPr>
          </a:p>
          <a:p>
            <a:r>
              <a:rPr lang="zh-CN" altLang="en-US" b="1">
                <a:solidFill>
                  <a:schemeClr val="bg1"/>
                </a:solidFill>
              </a:rPr>
              <a:t>点击左上角云课件返回 人个界面。                 </a:t>
            </a:r>
            <a:endParaRPr lang="en-US" altLang="zh-CN" b="1">
              <a:solidFill>
                <a:schemeClr val="bg1"/>
              </a:solidFill>
            </a:endParaRPr>
          </a:p>
        </p:txBody>
      </p:sp>
      <p:pic>
        <p:nvPicPr>
          <p:cNvPr id="2" name="图片 1" descr="33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695" y="1635125"/>
            <a:ext cx="7115810" cy="3256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86815" y="124460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9795" y="701040"/>
            <a:ext cx="7245350" cy="6426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第四步：对完成的课件进行重新命名，统一格式： 年级</a:t>
            </a:r>
            <a:r>
              <a:rPr lang="en-US" altLang="zh-CN" b="1">
                <a:solidFill>
                  <a:schemeClr val="bg1"/>
                </a:solidFill>
              </a:rPr>
              <a:t>+</a:t>
            </a:r>
            <a:r>
              <a:rPr lang="zh-CN" altLang="en-US" b="1">
                <a:solidFill>
                  <a:schemeClr val="bg1"/>
                </a:solidFill>
              </a:rPr>
              <a:t> 学科  </a:t>
            </a:r>
            <a:r>
              <a:rPr lang="en-US" altLang="zh-CN" b="1">
                <a:solidFill>
                  <a:schemeClr val="bg1"/>
                </a:solidFill>
              </a:rPr>
              <a:t>+</a:t>
            </a:r>
            <a:r>
              <a:rPr lang="zh-CN" altLang="en-US" b="1">
                <a:solidFill>
                  <a:schemeClr val="bg1"/>
                </a:solidFill>
              </a:rPr>
              <a:t>课件名</a:t>
            </a:r>
            <a:endParaRPr lang="zh-CN" altLang="en-US" b="1">
              <a:solidFill>
                <a:schemeClr val="bg1"/>
              </a:solidFill>
            </a:endParaRPr>
          </a:p>
          <a:p>
            <a:r>
              <a:rPr lang="zh-CN" altLang="en-US" b="1">
                <a:solidFill>
                  <a:schemeClr val="bg1"/>
                </a:solidFill>
              </a:rPr>
              <a:t>如高一生物《细胞的结构》</a:t>
            </a:r>
            <a:endParaRPr lang="zh-CN" altLang="en-US" b="1">
              <a:solidFill>
                <a:schemeClr val="bg1"/>
              </a:solidFill>
            </a:endParaRPr>
          </a:p>
        </p:txBody>
      </p:sp>
      <p:pic>
        <p:nvPicPr>
          <p:cNvPr id="4" name="图片 3" descr="555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1419860"/>
            <a:ext cx="8284210" cy="3513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86815" y="124460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73835" y="701040"/>
            <a:ext cx="6613525" cy="6426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第五步：课件重新命名，统一格式： 年级</a:t>
            </a:r>
            <a:r>
              <a:rPr lang="en-US" altLang="zh-CN" b="1">
                <a:solidFill>
                  <a:schemeClr val="bg1"/>
                </a:solidFill>
              </a:rPr>
              <a:t>+</a:t>
            </a:r>
            <a:r>
              <a:rPr lang="zh-CN" altLang="en-US" b="1">
                <a:solidFill>
                  <a:schemeClr val="bg1"/>
                </a:solidFill>
              </a:rPr>
              <a:t> 学科  </a:t>
            </a:r>
            <a:r>
              <a:rPr lang="en-US" altLang="zh-CN" b="1">
                <a:solidFill>
                  <a:schemeClr val="bg1"/>
                </a:solidFill>
              </a:rPr>
              <a:t>+</a:t>
            </a:r>
            <a:r>
              <a:rPr lang="zh-CN" altLang="en-US" b="1">
                <a:solidFill>
                  <a:schemeClr val="bg1"/>
                </a:solidFill>
              </a:rPr>
              <a:t>课件名</a:t>
            </a:r>
            <a:endParaRPr lang="zh-CN" altLang="en-US" b="1">
              <a:solidFill>
                <a:schemeClr val="bg1"/>
              </a:solidFill>
            </a:endParaRPr>
          </a:p>
          <a:p>
            <a:r>
              <a:rPr lang="zh-CN" altLang="en-US" b="1">
                <a:solidFill>
                  <a:schemeClr val="bg1"/>
                </a:solidFill>
              </a:rPr>
              <a:t>如高一生物《细胞的结构》</a:t>
            </a:r>
            <a:r>
              <a:rPr lang="en-US" altLang="zh-CN" b="1">
                <a:solidFill>
                  <a:schemeClr val="bg1"/>
                </a:solidFill>
              </a:rPr>
              <a:t>,</a:t>
            </a:r>
            <a:r>
              <a:rPr lang="zh-CN" altLang="zh-CN" b="1">
                <a:solidFill>
                  <a:schemeClr val="bg1"/>
                </a:solidFill>
              </a:rPr>
              <a:t>然后点击紫色区域有出现</a:t>
            </a: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zh-CN" b="1">
                <a:solidFill>
                  <a:schemeClr val="bg1"/>
                </a:solidFill>
              </a:rPr>
              <a:t>分享选项</a:t>
            </a:r>
            <a:r>
              <a:rPr lang="en-US" altLang="zh-CN" b="1">
                <a:solidFill>
                  <a:schemeClr val="bg1"/>
                </a:solidFill>
              </a:rPr>
              <a:t>”</a:t>
            </a:r>
            <a:endParaRPr lang="en-US" altLang="zh-CN" b="1">
              <a:solidFill>
                <a:schemeClr val="bg1"/>
              </a:solidFill>
            </a:endParaRPr>
          </a:p>
        </p:txBody>
      </p:sp>
      <p:pic>
        <p:nvPicPr>
          <p:cNvPr id="5" name="图片 4" descr="666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1419860"/>
            <a:ext cx="7449185" cy="3372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86815" y="124460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43305" y="701040"/>
            <a:ext cx="7668260" cy="6426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第七步：点击</a:t>
            </a: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zh-CN" b="1">
                <a:solidFill>
                  <a:schemeClr val="bg1"/>
                </a:solidFill>
              </a:rPr>
              <a:t>分享选项</a:t>
            </a:r>
            <a:r>
              <a:rPr lang="en-US" altLang="zh-CN" b="1">
                <a:solidFill>
                  <a:schemeClr val="bg1"/>
                </a:solidFill>
              </a:rPr>
              <a:t>”</a:t>
            </a:r>
            <a:r>
              <a:rPr lang="zh-CN" altLang="en-US" b="1">
                <a:solidFill>
                  <a:schemeClr val="bg1"/>
                </a:solidFill>
              </a:rPr>
              <a:t>后，选择</a:t>
            </a: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en-US" b="1">
                <a:solidFill>
                  <a:schemeClr val="bg1"/>
                </a:solidFill>
              </a:rPr>
              <a:t>我的学校</a:t>
            </a:r>
            <a:r>
              <a:rPr lang="en-US" altLang="zh-CN" b="1">
                <a:solidFill>
                  <a:schemeClr val="bg1"/>
                </a:solidFill>
              </a:rPr>
              <a:t>”</a:t>
            </a:r>
            <a:r>
              <a:rPr lang="zh-CN" altLang="en-US" b="1">
                <a:solidFill>
                  <a:schemeClr val="bg1"/>
                </a:solidFill>
              </a:rPr>
              <a:t>就会出现学段、年级、学科。</a:t>
            </a:r>
            <a:endParaRPr lang="zh-CN" altLang="en-US" b="1">
              <a:solidFill>
                <a:schemeClr val="bg1"/>
              </a:solidFill>
            </a:endParaRPr>
          </a:p>
          <a:p>
            <a:r>
              <a:rPr lang="zh-CN" altLang="en-US" b="1">
                <a:solidFill>
                  <a:schemeClr val="bg1"/>
                </a:solidFill>
              </a:rPr>
              <a:t>最后点</a:t>
            </a: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en-US" b="1">
                <a:solidFill>
                  <a:schemeClr val="bg1"/>
                </a:solidFill>
              </a:rPr>
              <a:t>立即分享。：</a:t>
            </a:r>
            <a:endParaRPr lang="zh-CN" altLang="en-US" b="1">
              <a:solidFill>
                <a:schemeClr val="bg1"/>
              </a:solidFill>
            </a:endParaRPr>
          </a:p>
        </p:txBody>
      </p:sp>
      <p:pic>
        <p:nvPicPr>
          <p:cNvPr id="2" name="图片 1" descr="777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6815" y="1275715"/>
            <a:ext cx="6580505" cy="37039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88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350" y="1275715"/>
            <a:ext cx="5730875" cy="35426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15060" y="124460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5060" y="699770"/>
            <a:ext cx="57721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第七步：  最先选择你所要上传学科所在的年级备课组。</a:t>
            </a:r>
            <a:endParaRPr lang="en-US" altLang="zh-CN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9999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9840" y="1419860"/>
            <a:ext cx="6323965" cy="37236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7405" y="195580"/>
            <a:ext cx="8503285" cy="1080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返回希沃白板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5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个人帐户中，点击我的学校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,</a:t>
            </a:r>
            <a:endParaRPr lang="en-US" altLang="zh-CN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   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你可以下载或在线播放任何学科的课件</a:t>
            </a:r>
            <a:endParaRPr lang="zh-CN" altLang="en-US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827405" y="195580"/>
            <a:ext cx="8503285" cy="1567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返回希沃白板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5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个人帐户中，点击我的学校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,</a:t>
            </a:r>
            <a:endParaRPr lang="en-US" altLang="zh-CN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   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你可以下载或在线播放任何学科的课件</a:t>
            </a:r>
            <a:endParaRPr lang="zh-CN" altLang="en-US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                   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( </a:t>
            </a:r>
            <a:r>
              <a:rPr lang="zh-CN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比如英语学科）</a:t>
            </a:r>
            <a:endParaRPr lang="en-US" altLang="zh-CN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  <p:pic>
        <p:nvPicPr>
          <p:cNvPr id="2" name="图片 1" descr="12122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707515"/>
            <a:ext cx="7611110" cy="32600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827405" y="195580"/>
            <a:ext cx="8503285" cy="1567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返回希沃白板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5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个人帐户中，点击我的学校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,</a:t>
            </a:r>
            <a:endParaRPr lang="en-US" altLang="zh-CN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   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你可以下载或在线播放任何学科的课件</a:t>
            </a:r>
            <a:endParaRPr lang="zh-CN" altLang="en-US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                   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( </a:t>
            </a:r>
            <a:r>
              <a:rPr lang="zh-CN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比如数学学科）</a:t>
            </a:r>
            <a:endParaRPr lang="en-US" altLang="zh-CN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  <p:pic>
        <p:nvPicPr>
          <p:cNvPr id="3" name="图片 2" descr="323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95" y="1707515"/>
            <a:ext cx="7207250" cy="33489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0385" y="1343660"/>
            <a:ext cx="8503285" cy="1567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  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温馨提示：</a:t>
            </a:r>
            <a:endParaRPr lang="zh-CN" altLang="en-US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今后老师们只要是用希沃白板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5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上课用的课件，登录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  <a:sym typeface="+mn-ea"/>
              </a:rPr>
              <a:t>希沃白板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  <a:sym typeface="+mn-ea"/>
              </a:rPr>
              <a:t>5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就可以直接分享到校本资源库。</a:t>
            </a:r>
            <a:endParaRPr lang="zh-CN" altLang="en-US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30325" y="339725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0880" y="2283460"/>
            <a:ext cx="8091170" cy="23056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48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现有的</a:t>
            </a:r>
            <a:r>
              <a:rPr lang="en-US" altLang="zh-CN" sz="48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PPT</a:t>
            </a:r>
            <a:r>
              <a:rPr lang="zh-CN" altLang="en-US" sz="48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课件导入上传流程</a:t>
            </a:r>
            <a:endParaRPr lang="zh-CN" altLang="en-US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pPr algn="l"/>
            <a:r>
              <a:rPr lang="en-US" altLang="zh-CN" sz="4800" b="1">
                <a:solidFill>
                  <a:srgbClr val="FFFF00"/>
                </a:solidFill>
                <a:sym typeface="+mn-ea"/>
              </a:rPr>
              <a:t>                  </a:t>
            </a:r>
            <a:r>
              <a:rPr lang="en-US" altLang="zh-CN" sz="4800" b="1" u="sng">
                <a:solidFill>
                  <a:srgbClr val="FFFF00"/>
                </a:solidFill>
                <a:sym typeface="+mn-ea"/>
              </a:rPr>
              <a:t> (</a:t>
            </a:r>
            <a:r>
              <a:rPr lang="zh-CN" altLang="en-US" sz="4800" b="1" u="sng">
                <a:solidFill>
                  <a:srgbClr val="FFFF00"/>
                </a:solidFill>
                <a:sym typeface="+mn-ea"/>
              </a:rPr>
              <a:t>第二</a:t>
            </a:r>
            <a:r>
              <a:rPr lang="zh-CN" altLang="zh-CN" sz="4800" b="1" u="sng">
                <a:solidFill>
                  <a:srgbClr val="FFFF00"/>
                </a:solidFill>
                <a:sym typeface="+mn-ea"/>
              </a:rPr>
              <a:t>部分</a:t>
            </a:r>
            <a:r>
              <a:rPr lang="en-US" altLang="zh-CN" sz="4800" b="1" u="sng">
                <a:solidFill>
                  <a:srgbClr val="FFFF00"/>
                </a:solidFill>
                <a:sym typeface="+mn-ea"/>
              </a:rPr>
              <a:t>)</a:t>
            </a:r>
            <a:endParaRPr lang="en-US" altLang="zh-CN" sz="4800" b="1" u="sng">
              <a:solidFill>
                <a:srgbClr val="FFFF00"/>
              </a:solidFill>
              <a:latin typeface="方正粗黑宋简体" charset="0"/>
              <a:ea typeface="方正粗黑宋简体" charset="0"/>
              <a:sym typeface="+mn-ea"/>
            </a:endParaRPr>
          </a:p>
          <a:p>
            <a:endParaRPr lang="zh-CN" altLang="en-US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30325" y="339725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pic>
        <p:nvPicPr>
          <p:cNvPr id="4" name="图片 2" descr="11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" y="2067560"/>
            <a:ext cx="4161790" cy="2696845"/>
          </a:xfrm>
          <a:prstGeom prst="rect">
            <a:avLst/>
          </a:prstGeom>
        </p:spPr>
      </p:pic>
      <p:pic>
        <p:nvPicPr>
          <p:cNvPr id="5" name="图片 1" descr="2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755" y="2067560"/>
            <a:ext cx="4166235" cy="26739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71550" y="1203325"/>
            <a:ext cx="76136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第一步，在电脑端或手机端下载希沃白板</a:t>
            </a:r>
            <a:r>
              <a:rPr lang="en-US" altLang="zh-CN" b="1">
                <a:solidFill>
                  <a:schemeClr val="bg1"/>
                </a:solidFill>
              </a:rPr>
              <a:t>5</a:t>
            </a:r>
            <a:r>
              <a:rPr lang="zh-CN" altLang="en-US" b="1">
                <a:solidFill>
                  <a:schemeClr val="bg1"/>
                </a:solidFill>
              </a:rPr>
              <a:t>并安装，扫描登录或帐号登录。</a:t>
            </a:r>
            <a:endParaRPr lang="zh-CN" altLang="en-US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44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1491615"/>
            <a:ext cx="8448675" cy="33915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86815" y="124460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76120" y="916305"/>
            <a:ext cx="4526280" cy="3657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第二步：登录后点击新建课件制用新课件。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90625" y="123825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79930" y="915670"/>
            <a:ext cx="4526280" cy="3657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第二步：登录后点击新建课件制用新课件。</a:t>
            </a:r>
            <a:endParaRPr lang="zh-CN" altLang="en-US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851025"/>
            <a:ext cx="8224520" cy="29229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90625" y="123825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8340" y="772160"/>
            <a:ext cx="8122920" cy="9169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 三步：在制作页面中选择右上方的导入</a:t>
            </a:r>
            <a:r>
              <a:rPr lang="en-US" altLang="zh-CN" b="1">
                <a:solidFill>
                  <a:schemeClr val="bg1"/>
                </a:solidFill>
              </a:rPr>
              <a:t>PPT</a:t>
            </a:r>
            <a:r>
              <a:rPr lang="zh-CN" altLang="en-US" b="1">
                <a:solidFill>
                  <a:schemeClr val="bg1"/>
                </a:solidFill>
              </a:rPr>
              <a:t>，</a:t>
            </a:r>
            <a:r>
              <a:rPr lang="en-US" altLang="zh-CN" b="1">
                <a:solidFill>
                  <a:schemeClr val="bg1"/>
                </a:solidFill>
              </a:rPr>
              <a:t>PPT</a:t>
            </a:r>
            <a:r>
              <a:rPr lang="zh-CN" altLang="en-US" b="1">
                <a:solidFill>
                  <a:schemeClr val="bg1"/>
                </a:solidFill>
              </a:rPr>
              <a:t>的格式一定要</a:t>
            </a:r>
            <a:r>
              <a:rPr lang="en-US" altLang="zh-CN" b="1">
                <a:solidFill>
                  <a:schemeClr val="bg1"/>
                </a:solidFill>
              </a:rPr>
              <a:t>PPTX</a:t>
            </a:r>
            <a:r>
              <a:rPr lang="zh-CN" altLang="en-US" b="1">
                <a:solidFill>
                  <a:schemeClr val="bg1"/>
                </a:solidFill>
              </a:rPr>
              <a:t>的后缀，若是</a:t>
            </a:r>
            <a:r>
              <a:rPr lang="en-US" altLang="zh-CN" b="1">
                <a:solidFill>
                  <a:schemeClr val="bg1"/>
                </a:solidFill>
              </a:rPr>
              <a:t>PPT</a:t>
            </a:r>
            <a:r>
              <a:rPr lang="zh-CN" altLang="en-US" b="1">
                <a:solidFill>
                  <a:schemeClr val="bg1"/>
                </a:solidFill>
              </a:rPr>
              <a:t>后缀可以打开</a:t>
            </a:r>
            <a:r>
              <a:rPr lang="en-US" altLang="zh-CN" b="1">
                <a:solidFill>
                  <a:schemeClr val="bg1"/>
                </a:solidFill>
              </a:rPr>
              <a:t>PPT</a:t>
            </a:r>
            <a:r>
              <a:rPr lang="zh-CN" altLang="en-US" b="1">
                <a:solidFill>
                  <a:schemeClr val="bg1"/>
                </a:solidFill>
              </a:rPr>
              <a:t>点保存格式为</a:t>
            </a:r>
            <a:r>
              <a:rPr lang="en-US" altLang="zh-CN" b="1">
                <a:solidFill>
                  <a:schemeClr val="bg1"/>
                </a:solidFill>
              </a:rPr>
              <a:t>PPTX</a:t>
            </a:r>
            <a:r>
              <a:rPr lang="zh-CN" altLang="en-US" b="1">
                <a:solidFill>
                  <a:schemeClr val="bg1"/>
                </a:solidFill>
              </a:rPr>
              <a:t>。</a:t>
            </a:r>
            <a:endParaRPr lang="zh-CN" altLang="en-US" b="1">
              <a:solidFill>
                <a:schemeClr val="bg1"/>
              </a:solidFill>
            </a:endParaRPr>
          </a:p>
          <a:p>
            <a:endParaRPr lang="zh-CN" altLang="en-US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190625" y="123825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8340" y="843915"/>
            <a:ext cx="81229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 五步：若有转换则先</a:t>
            </a:r>
            <a:r>
              <a:rPr lang="en-US" altLang="zh-CN" b="1">
                <a:solidFill>
                  <a:schemeClr val="bg1"/>
                </a:solidFill>
              </a:rPr>
              <a:t>4:3</a:t>
            </a:r>
            <a:r>
              <a:rPr lang="zh-CN" altLang="en-US" b="1">
                <a:solidFill>
                  <a:schemeClr val="bg1"/>
                </a:solidFill>
              </a:rPr>
              <a:t>，点立即转换。</a:t>
            </a:r>
            <a:endParaRPr lang="zh-CN" altLang="en-US" b="1">
              <a:solidFill>
                <a:schemeClr val="bg1"/>
              </a:solidFill>
            </a:endParaRPr>
          </a:p>
        </p:txBody>
      </p:sp>
      <p:pic>
        <p:nvPicPr>
          <p:cNvPr id="3" name="图片 2" descr="2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3395" y="1563370"/>
            <a:ext cx="5325110" cy="300101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190625" y="123825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8340" y="772160"/>
            <a:ext cx="81229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 四步：进入课件后点</a:t>
            </a: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en-US" b="1">
                <a:solidFill>
                  <a:schemeClr val="bg1"/>
                </a:solidFill>
              </a:rPr>
              <a:t>同步</a:t>
            </a:r>
            <a:r>
              <a:rPr lang="en-US" altLang="zh-CN" b="1">
                <a:solidFill>
                  <a:schemeClr val="bg1"/>
                </a:solidFill>
              </a:rPr>
              <a:t>”,</a:t>
            </a:r>
            <a:r>
              <a:rPr lang="zh-CN" altLang="zh-CN" b="1">
                <a:solidFill>
                  <a:schemeClr val="bg1"/>
                </a:solidFill>
              </a:rPr>
              <a:t>课件就保存到你的个人帐号中。</a:t>
            </a:r>
            <a:endParaRPr lang="zh-CN" altLang="zh-CN" b="1">
              <a:solidFill>
                <a:schemeClr val="bg1"/>
              </a:solidFill>
            </a:endParaRPr>
          </a:p>
        </p:txBody>
      </p:sp>
      <p:pic>
        <p:nvPicPr>
          <p:cNvPr id="2" name="图片 1" descr="333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275715"/>
            <a:ext cx="7797800" cy="36887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190625" y="123825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8340" y="772160"/>
            <a:ext cx="81229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第五步：进入课件后点</a:t>
            </a: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en-US" b="1">
                <a:solidFill>
                  <a:schemeClr val="bg1"/>
                </a:solidFill>
              </a:rPr>
              <a:t>同步</a:t>
            </a:r>
            <a:r>
              <a:rPr lang="en-US" altLang="zh-CN" b="1">
                <a:solidFill>
                  <a:schemeClr val="bg1"/>
                </a:solidFill>
              </a:rPr>
              <a:t>”,</a:t>
            </a:r>
            <a:r>
              <a:rPr lang="zh-CN" altLang="zh-CN" b="1">
                <a:solidFill>
                  <a:schemeClr val="bg1"/>
                </a:solidFill>
              </a:rPr>
              <a:t>课件就保存到你的个人帐号中。</a:t>
            </a:r>
            <a:endParaRPr lang="zh-CN" altLang="zh-CN" b="1">
              <a:solidFill>
                <a:schemeClr val="bg1"/>
              </a:solidFill>
            </a:endParaRPr>
          </a:p>
        </p:txBody>
      </p:sp>
      <p:pic>
        <p:nvPicPr>
          <p:cNvPr id="6" name="图片 5" descr="444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" y="1275715"/>
            <a:ext cx="8710930" cy="358965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86815" y="124460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73835" y="701040"/>
            <a:ext cx="6613525" cy="6426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第六步：课件重新命名，统一格式： 年级</a:t>
            </a:r>
            <a:r>
              <a:rPr lang="en-US" altLang="zh-CN" b="1">
                <a:solidFill>
                  <a:schemeClr val="bg1"/>
                </a:solidFill>
              </a:rPr>
              <a:t>+</a:t>
            </a:r>
            <a:r>
              <a:rPr lang="zh-CN" altLang="en-US" b="1">
                <a:solidFill>
                  <a:schemeClr val="bg1"/>
                </a:solidFill>
              </a:rPr>
              <a:t> 学科  </a:t>
            </a:r>
            <a:r>
              <a:rPr lang="en-US" altLang="zh-CN" b="1">
                <a:solidFill>
                  <a:schemeClr val="bg1"/>
                </a:solidFill>
              </a:rPr>
              <a:t>+</a:t>
            </a:r>
            <a:r>
              <a:rPr lang="zh-CN" altLang="en-US" b="1">
                <a:solidFill>
                  <a:schemeClr val="bg1"/>
                </a:solidFill>
              </a:rPr>
              <a:t>课件名</a:t>
            </a:r>
            <a:endParaRPr lang="zh-CN" altLang="en-US" b="1">
              <a:solidFill>
                <a:schemeClr val="bg1"/>
              </a:solidFill>
            </a:endParaRPr>
          </a:p>
          <a:p>
            <a:r>
              <a:rPr lang="zh-CN" altLang="en-US" b="1">
                <a:solidFill>
                  <a:schemeClr val="bg1"/>
                </a:solidFill>
              </a:rPr>
              <a:t>如高一生物《细胞的癌变》</a:t>
            </a:r>
            <a:r>
              <a:rPr lang="en-US" altLang="zh-CN" b="1">
                <a:solidFill>
                  <a:schemeClr val="bg1"/>
                </a:solidFill>
              </a:rPr>
              <a:t>,</a:t>
            </a:r>
            <a:r>
              <a:rPr lang="zh-CN" altLang="zh-CN" b="1">
                <a:solidFill>
                  <a:schemeClr val="bg1"/>
                </a:solidFill>
              </a:rPr>
              <a:t>然后点击紫色区域有出现</a:t>
            </a: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zh-CN" b="1">
                <a:solidFill>
                  <a:schemeClr val="bg1"/>
                </a:solidFill>
              </a:rPr>
              <a:t>分享选项</a:t>
            </a:r>
            <a:r>
              <a:rPr lang="en-US" altLang="zh-CN" b="1">
                <a:solidFill>
                  <a:schemeClr val="bg1"/>
                </a:solidFill>
              </a:rPr>
              <a:t>”</a:t>
            </a:r>
            <a:endParaRPr lang="en-US" altLang="zh-CN" b="1">
              <a:solidFill>
                <a:schemeClr val="bg1"/>
              </a:solidFill>
            </a:endParaRPr>
          </a:p>
        </p:txBody>
      </p:sp>
      <p:pic>
        <p:nvPicPr>
          <p:cNvPr id="7" name="图片 6" descr="88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1563370"/>
            <a:ext cx="8174990" cy="2892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86815" y="124460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43305" y="701040"/>
            <a:ext cx="7668260" cy="6426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第七步：点击</a:t>
            </a: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zh-CN" b="1">
                <a:solidFill>
                  <a:schemeClr val="bg1"/>
                </a:solidFill>
              </a:rPr>
              <a:t>分享选项</a:t>
            </a:r>
            <a:r>
              <a:rPr lang="en-US" altLang="zh-CN" b="1">
                <a:solidFill>
                  <a:schemeClr val="bg1"/>
                </a:solidFill>
              </a:rPr>
              <a:t>”</a:t>
            </a:r>
            <a:r>
              <a:rPr lang="zh-CN" altLang="en-US" b="1">
                <a:solidFill>
                  <a:schemeClr val="bg1"/>
                </a:solidFill>
              </a:rPr>
              <a:t>后，选择</a:t>
            </a: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en-US" b="1">
                <a:solidFill>
                  <a:schemeClr val="bg1"/>
                </a:solidFill>
              </a:rPr>
              <a:t>我的学校</a:t>
            </a:r>
            <a:r>
              <a:rPr lang="en-US" altLang="zh-CN" b="1">
                <a:solidFill>
                  <a:schemeClr val="bg1"/>
                </a:solidFill>
              </a:rPr>
              <a:t>”</a:t>
            </a:r>
            <a:r>
              <a:rPr lang="zh-CN" altLang="en-US" b="1">
                <a:solidFill>
                  <a:schemeClr val="bg1"/>
                </a:solidFill>
              </a:rPr>
              <a:t>就会出现学段、年级、学科。</a:t>
            </a:r>
            <a:endParaRPr lang="zh-CN" altLang="en-US" b="1">
              <a:solidFill>
                <a:schemeClr val="bg1"/>
              </a:solidFill>
            </a:endParaRPr>
          </a:p>
          <a:p>
            <a:r>
              <a:rPr lang="zh-CN" altLang="en-US" b="1">
                <a:solidFill>
                  <a:schemeClr val="bg1"/>
                </a:solidFill>
              </a:rPr>
              <a:t>最后点</a:t>
            </a: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en-US" b="1">
                <a:solidFill>
                  <a:schemeClr val="bg1"/>
                </a:solidFill>
              </a:rPr>
              <a:t>立即分享。：</a:t>
            </a:r>
            <a:endParaRPr lang="zh-CN" altLang="en-US" b="1">
              <a:solidFill>
                <a:schemeClr val="bg1"/>
              </a:solidFill>
            </a:endParaRPr>
          </a:p>
        </p:txBody>
      </p:sp>
      <p:pic>
        <p:nvPicPr>
          <p:cNvPr id="5" name="图片 4" descr="777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7540" y="1347470"/>
            <a:ext cx="4358640" cy="3286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88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350" y="1275715"/>
            <a:ext cx="5730875" cy="35426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15060" y="124460"/>
            <a:ext cx="793242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课件同步上传至校本资源库流程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5060" y="699770"/>
            <a:ext cx="57721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第八步：  最后选择你所要上传学科所在的年级备课组。</a:t>
            </a:r>
            <a:endParaRPr lang="en-US" altLang="zh-CN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9999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9840" y="1419860"/>
            <a:ext cx="6323965" cy="37236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7405" y="195580"/>
            <a:ext cx="8503285" cy="1080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返回希沃白板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5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个人帐户中，点击我的学校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,</a:t>
            </a:r>
            <a:endParaRPr lang="en-US" altLang="zh-CN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   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你可以下载或在线播放任何学科的课件</a:t>
            </a:r>
            <a:endParaRPr lang="zh-CN" altLang="en-US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827405" y="195580"/>
            <a:ext cx="8503285" cy="1567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返回希沃白板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5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个人帐户中，点击我的学校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,</a:t>
            </a:r>
            <a:endParaRPr lang="en-US" altLang="zh-CN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   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你可以下载或在线播放任何学科的课件</a:t>
            </a:r>
            <a:endParaRPr lang="zh-CN" altLang="en-US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                   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( </a:t>
            </a:r>
            <a:r>
              <a:rPr lang="zh-CN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比如英语学科）</a:t>
            </a:r>
            <a:endParaRPr lang="en-US" altLang="zh-CN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  <p:pic>
        <p:nvPicPr>
          <p:cNvPr id="2" name="图片 1" descr="12122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707515"/>
            <a:ext cx="7611110" cy="326009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827405" y="195580"/>
            <a:ext cx="8503285" cy="1567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返回希沃白板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5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个人帐户中，点击我的学校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,</a:t>
            </a:r>
            <a:endParaRPr lang="en-US" altLang="zh-CN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   </a:t>
            </a:r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你可以下载或在线播放任何学科的课件</a:t>
            </a:r>
            <a:endParaRPr lang="zh-CN" altLang="en-US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r>
              <a:rPr lang="zh-CN" altLang="en-US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                   </a:t>
            </a:r>
            <a:r>
              <a:rPr lang="en-US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( </a:t>
            </a:r>
            <a:r>
              <a:rPr lang="zh-CN" altLang="zh-CN" sz="32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比如数学学科）</a:t>
            </a:r>
            <a:endParaRPr lang="en-US" altLang="zh-CN" sz="32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  <p:pic>
        <p:nvPicPr>
          <p:cNvPr id="3" name="图片 2" descr="323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95" y="1707515"/>
            <a:ext cx="7207250" cy="334899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750" y="1774190"/>
            <a:ext cx="8107680" cy="23056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48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希沃信鸽中希沃教师空间管理</a:t>
            </a:r>
            <a:endParaRPr lang="zh-CN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pPr algn="l"/>
            <a:r>
              <a:rPr lang="en-US" altLang="zh-CN" sz="4800" b="1">
                <a:solidFill>
                  <a:srgbClr val="FFFF00"/>
                </a:solidFill>
                <a:sym typeface="+mn-ea"/>
              </a:rPr>
              <a:t>                  </a:t>
            </a:r>
            <a:r>
              <a:rPr lang="en-US" altLang="zh-CN" sz="4800" b="1" u="sng">
                <a:solidFill>
                  <a:srgbClr val="FFFF00"/>
                </a:solidFill>
                <a:sym typeface="+mn-ea"/>
              </a:rPr>
              <a:t> (</a:t>
            </a:r>
            <a:r>
              <a:rPr lang="zh-CN" altLang="en-US" sz="4800" b="1" u="sng">
                <a:solidFill>
                  <a:srgbClr val="FFFF00"/>
                </a:solidFill>
                <a:sym typeface="+mn-ea"/>
              </a:rPr>
              <a:t>第三</a:t>
            </a:r>
            <a:r>
              <a:rPr lang="zh-CN" altLang="zh-CN" sz="4800" b="1" u="sng">
                <a:solidFill>
                  <a:srgbClr val="FFFF00"/>
                </a:solidFill>
                <a:sym typeface="+mn-ea"/>
              </a:rPr>
              <a:t>部分</a:t>
            </a:r>
            <a:r>
              <a:rPr lang="en-US" altLang="zh-CN" sz="4800" b="1" u="sng">
                <a:solidFill>
                  <a:srgbClr val="FFFF00"/>
                </a:solidFill>
                <a:sym typeface="+mn-ea"/>
              </a:rPr>
              <a:t>)</a:t>
            </a:r>
            <a:endParaRPr lang="en-US" altLang="zh-CN" sz="4800" b="1" u="sng">
              <a:solidFill>
                <a:srgbClr val="FFFF00"/>
              </a:solidFill>
              <a:latin typeface="方正粗黑宋简体" charset="0"/>
              <a:ea typeface="方正粗黑宋简体" charset="0"/>
              <a:sym typeface="+mn-ea"/>
            </a:endParaRPr>
          </a:p>
          <a:p>
            <a:endParaRPr lang="zh-CN" altLang="en-US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260" y="52070"/>
            <a:ext cx="8107680" cy="15741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48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希沃信鸽中希沃教师空间管理</a:t>
            </a:r>
            <a:endParaRPr lang="zh-CN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pPr algn="l"/>
            <a:r>
              <a:rPr lang="en-US" altLang="zh-CN" sz="4800" b="1">
                <a:solidFill>
                  <a:srgbClr val="FFFF00"/>
                </a:solidFill>
                <a:sym typeface="+mn-ea"/>
              </a:rPr>
              <a:t>                 </a:t>
            </a:r>
            <a:endParaRPr lang="zh-CN" altLang="en-US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  <p:pic>
        <p:nvPicPr>
          <p:cNvPr id="4" name="图片 3" descr="福建省三明第一中学二维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5920" y="1707515"/>
            <a:ext cx="2795270" cy="33756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12365" y="915670"/>
            <a:ext cx="46405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rgbClr val="FFFF00"/>
                </a:solidFill>
              </a:rPr>
              <a:t>每次手机扫二维码</a:t>
            </a:r>
            <a:r>
              <a:rPr lang="en-US" altLang="zh-CN" sz="2400" b="1">
                <a:solidFill>
                  <a:srgbClr val="FFFF00"/>
                </a:solidFill>
              </a:rPr>
              <a:t>(</a:t>
            </a:r>
            <a:r>
              <a:rPr lang="zh-CN" altLang="en-US" sz="2400" b="1">
                <a:solidFill>
                  <a:srgbClr val="FFFF00"/>
                </a:solidFill>
              </a:rPr>
              <a:t>登录比较方便</a:t>
            </a:r>
            <a:r>
              <a:rPr lang="en-US" altLang="zh-CN" sz="2400" b="1">
                <a:solidFill>
                  <a:srgbClr val="FFFF00"/>
                </a:solidFill>
              </a:rPr>
              <a:t>)</a:t>
            </a:r>
            <a:endParaRPr lang="en-US" altLang="zh-CN" sz="2400" b="1">
              <a:solidFill>
                <a:srgbClr val="FFFF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28265" y="1348105"/>
            <a:ext cx="3745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solidFill>
                  <a:srgbClr val="FFFF00"/>
                </a:solidFill>
              </a:rPr>
              <a:t>或电脑登录https://school.seewo.com</a:t>
            </a:r>
            <a:endParaRPr lang="zh-CN" alt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260" y="52070"/>
            <a:ext cx="8107680" cy="15741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48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希沃信鸽中希沃教师空间管理</a:t>
            </a:r>
            <a:endParaRPr lang="zh-CN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pPr algn="l"/>
            <a:r>
              <a:rPr lang="en-US" altLang="zh-CN" sz="4800" b="1">
                <a:solidFill>
                  <a:srgbClr val="FFFF00"/>
                </a:solidFill>
                <a:sym typeface="+mn-ea"/>
              </a:rPr>
              <a:t>                 </a:t>
            </a:r>
            <a:endParaRPr lang="zh-CN" altLang="en-US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  <p:pic>
        <p:nvPicPr>
          <p:cNvPr id="6" name="图片 5" descr="11111 - 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260" y="1493520"/>
            <a:ext cx="8095615" cy="293751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00430" y="915670"/>
            <a:ext cx="6991350" cy="6426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solidFill>
                  <a:srgbClr val="FFFF00"/>
                </a:solidFill>
              </a:rPr>
              <a:t>1.</a:t>
            </a:r>
            <a:r>
              <a:rPr lang="zh-CN" altLang="en-US" b="1">
                <a:solidFill>
                  <a:srgbClr val="FFFF00"/>
                </a:solidFill>
              </a:rPr>
              <a:t>云课件就是希沃白板</a:t>
            </a:r>
            <a:r>
              <a:rPr lang="en-US" altLang="zh-CN" b="1">
                <a:solidFill>
                  <a:srgbClr val="FFFF00"/>
                </a:solidFill>
              </a:rPr>
              <a:t>5</a:t>
            </a:r>
            <a:r>
              <a:rPr lang="zh-CN" altLang="en-US" b="1">
                <a:solidFill>
                  <a:srgbClr val="FFFF00"/>
                </a:solidFill>
              </a:rPr>
              <a:t>中的云课件同步，在希沃白板</a:t>
            </a:r>
            <a:r>
              <a:rPr lang="en-US" altLang="zh-CN" b="1">
                <a:solidFill>
                  <a:srgbClr val="FFFF00"/>
                </a:solidFill>
              </a:rPr>
              <a:t>5</a:t>
            </a:r>
            <a:r>
              <a:rPr lang="zh-CN" altLang="en-US" b="1">
                <a:solidFill>
                  <a:srgbClr val="FFFF00"/>
                </a:solidFill>
              </a:rPr>
              <a:t>操作更方便。</a:t>
            </a:r>
            <a:endParaRPr lang="zh-CN" altLang="en-US" b="1">
              <a:solidFill>
                <a:srgbClr val="FFFF00"/>
              </a:solidFill>
            </a:endParaRPr>
          </a:p>
          <a:p>
            <a:r>
              <a:rPr lang="zh-CN" altLang="en-US" b="1">
                <a:solidFill>
                  <a:srgbClr val="FFFF00"/>
                </a:solidFill>
              </a:rPr>
              <a:t>    （主要操作资料夹）</a:t>
            </a:r>
            <a:endParaRPr lang="zh-CN" altLang="en-US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260" y="52070"/>
            <a:ext cx="8107680" cy="15741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48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希沃信鸽中希沃教师空间管理</a:t>
            </a:r>
            <a:endParaRPr lang="zh-CN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pPr algn="l"/>
            <a:r>
              <a:rPr lang="en-US" altLang="zh-CN" sz="4800" b="1">
                <a:solidFill>
                  <a:srgbClr val="FFFF00"/>
                </a:solidFill>
                <a:sym typeface="+mn-ea"/>
              </a:rPr>
              <a:t>                 </a:t>
            </a:r>
            <a:endParaRPr lang="zh-CN" altLang="en-US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00430" y="915670"/>
            <a:ext cx="663130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solidFill>
                  <a:srgbClr val="FFFF00"/>
                </a:solidFill>
              </a:rPr>
              <a:t>2.</a:t>
            </a:r>
            <a:r>
              <a:rPr lang="zh-CN" altLang="en-US" b="1">
                <a:solidFill>
                  <a:srgbClr val="FFFF00"/>
                </a:solidFill>
              </a:rPr>
              <a:t>点击</a:t>
            </a:r>
            <a:r>
              <a:rPr lang="en-US" altLang="zh-CN" b="1">
                <a:solidFill>
                  <a:srgbClr val="FFFF00"/>
                </a:solidFill>
              </a:rPr>
              <a:t>“</a:t>
            </a:r>
            <a:r>
              <a:rPr lang="zh-CN" altLang="en-US" b="1">
                <a:solidFill>
                  <a:srgbClr val="FFFF00"/>
                </a:solidFill>
              </a:rPr>
              <a:t>资料夹：就可以上传各学科的图片、视频、音频、文档。</a:t>
            </a:r>
            <a:endParaRPr lang="zh-CN" altLang="en-US" b="1">
              <a:solidFill>
                <a:srgbClr val="FFFF00"/>
              </a:solidFill>
            </a:endParaRPr>
          </a:p>
        </p:txBody>
      </p:sp>
      <p:pic>
        <p:nvPicPr>
          <p:cNvPr id="3" name="图片 2" descr="22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260" y="1563370"/>
            <a:ext cx="7840345" cy="2781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260" y="52070"/>
            <a:ext cx="8107680" cy="15741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48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希沃信鸽中希沃教师空间管理</a:t>
            </a:r>
            <a:endParaRPr lang="zh-CN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pPr algn="l"/>
            <a:r>
              <a:rPr lang="en-US" altLang="zh-CN" sz="4800" b="1">
                <a:solidFill>
                  <a:srgbClr val="FFFF00"/>
                </a:solidFill>
                <a:sym typeface="+mn-ea"/>
              </a:rPr>
              <a:t>                 </a:t>
            </a:r>
            <a:endParaRPr lang="zh-CN" altLang="en-US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00430" y="915670"/>
            <a:ext cx="6631305" cy="6426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solidFill>
                  <a:srgbClr val="FFFF00"/>
                </a:solidFill>
              </a:rPr>
              <a:t>2.</a:t>
            </a:r>
            <a:r>
              <a:rPr lang="zh-CN" altLang="en-US" b="1">
                <a:solidFill>
                  <a:srgbClr val="FFFF00"/>
                </a:solidFill>
              </a:rPr>
              <a:t>点击</a:t>
            </a:r>
            <a:r>
              <a:rPr lang="en-US" altLang="zh-CN" b="1">
                <a:solidFill>
                  <a:srgbClr val="FFFF00"/>
                </a:solidFill>
              </a:rPr>
              <a:t>“</a:t>
            </a:r>
            <a:r>
              <a:rPr lang="zh-CN" altLang="en-US" b="1">
                <a:solidFill>
                  <a:srgbClr val="FFFF00"/>
                </a:solidFill>
              </a:rPr>
              <a:t>资料夹：就可以上传各学科的图片、视频、音频、文档。</a:t>
            </a:r>
            <a:endParaRPr lang="zh-CN" altLang="en-US" b="1">
              <a:solidFill>
                <a:srgbClr val="FFFF00"/>
              </a:solidFill>
            </a:endParaRPr>
          </a:p>
          <a:p>
            <a:r>
              <a:rPr lang="en-US" altLang="zh-CN" b="1">
                <a:solidFill>
                  <a:srgbClr val="FFFF00"/>
                </a:solidFill>
              </a:rPr>
              <a:t>3.</a:t>
            </a:r>
            <a:r>
              <a:rPr lang="zh-CN" altLang="en-US" b="1">
                <a:solidFill>
                  <a:srgbClr val="FFFF00"/>
                </a:solidFill>
              </a:rPr>
              <a:t>下图的上传文档不规范</a:t>
            </a:r>
            <a:endParaRPr lang="en-US" altLang="zh-CN" b="1">
              <a:solidFill>
                <a:srgbClr val="FFFF00"/>
              </a:solidFill>
            </a:endParaRPr>
          </a:p>
        </p:txBody>
      </p:sp>
      <p:pic>
        <p:nvPicPr>
          <p:cNvPr id="4" name="图片 3" descr="333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215" y="1635760"/>
            <a:ext cx="8423910" cy="33820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260" y="52070"/>
            <a:ext cx="8107680" cy="15741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48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希沃信鸽中希沃教师空间管理</a:t>
            </a:r>
            <a:endParaRPr lang="zh-CN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pPr algn="l"/>
            <a:r>
              <a:rPr lang="en-US" altLang="zh-CN" sz="4800" b="1">
                <a:solidFill>
                  <a:srgbClr val="FFFF00"/>
                </a:solidFill>
                <a:sym typeface="+mn-ea"/>
              </a:rPr>
              <a:t>                 </a:t>
            </a:r>
            <a:endParaRPr lang="zh-CN" altLang="en-US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00430" y="772160"/>
            <a:ext cx="7018020" cy="22885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b="1">
                <a:solidFill>
                  <a:srgbClr val="FFFF00"/>
                </a:solidFill>
              </a:rPr>
              <a:t>2.</a:t>
            </a:r>
            <a:r>
              <a:rPr lang="zh-CN" altLang="en-US" b="1">
                <a:solidFill>
                  <a:srgbClr val="FFFF00"/>
                </a:solidFill>
              </a:rPr>
              <a:t>点击</a:t>
            </a:r>
            <a:r>
              <a:rPr lang="en-US" altLang="zh-CN" b="1">
                <a:solidFill>
                  <a:srgbClr val="FFFF00"/>
                </a:solidFill>
              </a:rPr>
              <a:t>“</a:t>
            </a:r>
            <a:r>
              <a:rPr lang="zh-CN" altLang="en-US" b="1">
                <a:solidFill>
                  <a:srgbClr val="FFFF00"/>
                </a:solidFill>
              </a:rPr>
              <a:t>资料夹：就可以上传各学科的图片、视频、音频、文档。</a:t>
            </a:r>
            <a:endParaRPr lang="zh-CN" altLang="en-US" b="1">
              <a:solidFill>
                <a:srgbClr val="FFFF00"/>
              </a:solidFill>
            </a:endParaRPr>
          </a:p>
          <a:p>
            <a:pPr algn="l"/>
            <a:r>
              <a:rPr lang="en-US" altLang="zh-CN" b="1">
                <a:solidFill>
                  <a:srgbClr val="FFFF00"/>
                </a:solidFill>
              </a:rPr>
              <a:t>3.</a:t>
            </a:r>
            <a:r>
              <a:rPr lang="zh-CN" altLang="en-US" b="1">
                <a:solidFill>
                  <a:srgbClr val="FFFF00"/>
                </a:solidFill>
              </a:rPr>
              <a:t>下图的上传文档不</a:t>
            </a:r>
            <a:r>
              <a:rPr lang="zh-CN" altLang="en-US" b="1">
                <a:solidFill>
                  <a:srgbClr val="FFFF00"/>
                </a:solidFill>
                <a:sym typeface="+mn-ea"/>
              </a:rPr>
              <a:t>规范</a:t>
            </a:r>
            <a:endParaRPr lang="en-US" altLang="zh-CN" b="1">
              <a:solidFill>
                <a:srgbClr val="FFFF00"/>
              </a:solidFill>
            </a:endParaRPr>
          </a:p>
          <a:p>
            <a:pPr algn="l"/>
            <a:r>
              <a:rPr lang="en-US" altLang="zh-CN" b="1">
                <a:solidFill>
                  <a:srgbClr val="FFFF00"/>
                </a:solidFill>
              </a:rPr>
              <a:t>4. </a:t>
            </a:r>
            <a:r>
              <a:rPr lang="zh-CN" altLang="en-US" b="1">
                <a:solidFill>
                  <a:srgbClr val="FFFF00"/>
                </a:solidFill>
              </a:rPr>
              <a:t>把要上传的文档在上传前就要改好，管理员是无权编辑更改的，</a:t>
            </a:r>
            <a:endParaRPr lang="zh-CN" altLang="en-US" b="1">
              <a:solidFill>
                <a:srgbClr val="FFFF00"/>
              </a:solidFill>
            </a:endParaRPr>
          </a:p>
          <a:p>
            <a:pPr algn="l"/>
            <a:r>
              <a:rPr lang="zh-CN" altLang="en-US" b="1">
                <a:solidFill>
                  <a:srgbClr val="FFFF00"/>
                </a:solidFill>
              </a:rPr>
              <a:t>   只有上传本人才能命名。</a:t>
            </a:r>
            <a:endParaRPr lang="zh-CN" altLang="en-US" b="1">
              <a:solidFill>
                <a:srgbClr val="FFFF00"/>
              </a:solidFill>
            </a:endParaRPr>
          </a:p>
          <a:p>
            <a:pPr algn="l"/>
            <a:r>
              <a:rPr lang="en-US" altLang="zh-CN" b="1">
                <a:solidFill>
                  <a:srgbClr val="FFFF00"/>
                </a:solidFill>
              </a:rPr>
              <a:t>5.</a:t>
            </a:r>
            <a:r>
              <a:rPr lang="zh-CN" altLang="en-US" b="1">
                <a:solidFill>
                  <a:srgbClr val="FFFF00"/>
                </a:solidFill>
              </a:rPr>
              <a:t>格式：年级</a:t>
            </a:r>
            <a:r>
              <a:rPr lang="en-US" altLang="zh-CN" b="1">
                <a:solidFill>
                  <a:srgbClr val="FFFF00"/>
                </a:solidFill>
              </a:rPr>
              <a:t>+</a:t>
            </a:r>
            <a:r>
              <a:rPr lang="zh-CN" altLang="en-US" b="1">
                <a:solidFill>
                  <a:srgbClr val="FFFF00"/>
                </a:solidFill>
              </a:rPr>
              <a:t>学科</a:t>
            </a:r>
            <a:r>
              <a:rPr lang="en-US" altLang="zh-CN" b="1">
                <a:solidFill>
                  <a:srgbClr val="FFFF00"/>
                </a:solidFill>
              </a:rPr>
              <a:t>+</a:t>
            </a:r>
            <a:r>
              <a:rPr lang="zh-CN" altLang="en-US" b="1">
                <a:solidFill>
                  <a:srgbClr val="FFFF00"/>
                </a:solidFill>
              </a:rPr>
              <a:t>《题目》</a:t>
            </a:r>
            <a:r>
              <a:rPr lang="en-US" altLang="zh-CN" b="1">
                <a:solidFill>
                  <a:srgbClr val="FFFF00"/>
                </a:solidFill>
              </a:rPr>
              <a:t>+</a:t>
            </a:r>
            <a:r>
              <a:rPr lang="zh-CN" altLang="en-US" b="1">
                <a:solidFill>
                  <a:srgbClr val="FFFF00"/>
                </a:solidFill>
              </a:rPr>
              <a:t>时间</a:t>
            </a:r>
            <a:r>
              <a:rPr lang="en-US" altLang="zh-CN" b="1">
                <a:solidFill>
                  <a:srgbClr val="FFFF00"/>
                </a:solidFill>
              </a:rPr>
              <a:t>+</a:t>
            </a:r>
            <a:r>
              <a:rPr lang="zh-CN" altLang="en-US" b="1">
                <a:solidFill>
                  <a:srgbClr val="FFFF00"/>
                </a:solidFill>
              </a:rPr>
              <a:t>类型</a:t>
            </a:r>
            <a:endParaRPr lang="zh-CN" altLang="en-US" b="1">
              <a:solidFill>
                <a:srgbClr val="FFFF00"/>
              </a:solidFill>
            </a:endParaRPr>
          </a:p>
          <a:p>
            <a:pPr algn="l"/>
            <a:r>
              <a:rPr lang="zh-CN" altLang="en-US" b="1">
                <a:solidFill>
                  <a:srgbClr val="FFFF00"/>
                </a:solidFill>
              </a:rPr>
              <a:t>                （如高一生物《光合作用》</a:t>
            </a:r>
            <a:r>
              <a:rPr lang="en-US" altLang="zh-CN" b="1">
                <a:solidFill>
                  <a:srgbClr val="FFFF00"/>
                </a:solidFill>
              </a:rPr>
              <a:t>2019-2020</a:t>
            </a:r>
            <a:r>
              <a:rPr lang="zh-CN" altLang="en-US" b="1">
                <a:solidFill>
                  <a:srgbClr val="FFFF00"/>
                </a:solidFill>
              </a:rPr>
              <a:t>新教师汇报课</a:t>
            </a:r>
            <a:r>
              <a:rPr lang="en-US" altLang="zh-CN" b="1">
                <a:solidFill>
                  <a:srgbClr val="FFFF00"/>
                </a:solidFill>
              </a:rPr>
              <a:t>)</a:t>
            </a:r>
            <a:endParaRPr lang="en-US" altLang="zh-CN" b="1">
              <a:solidFill>
                <a:srgbClr val="FFFF00"/>
              </a:solidFill>
            </a:endParaRPr>
          </a:p>
          <a:p>
            <a:pPr algn="l"/>
            <a:r>
              <a:rPr lang="en-US" altLang="zh-CN" b="1">
                <a:solidFill>
                  <a:srgbClr val="FFFF00"/>
                </a:solidFill>
              </a:rPr>
              <a:t>    </a:t>
            </a:r>
            <a:r>
              <a:rPr lang="zh-CN" altLang="zh-CN" b="1">
                <a:solidFill>
                  <a:srgbClr val="FFFF00"/>
                </a:solidFill>
              </a:rPr>
              <a:t>公开课传电子教案和视频到资料夹，课件传到校本空间云课件中。</a:t>
            </a:r>
            <a:endParaRPr lang="zh-CN" altLang="zh-CN" b="1">
              <a:solidFill>
                <a:srgbClr val="FFFF00"/>
              </a:solidFill>
            </a:endParaRPr>
          </a:p>
          <a:p>
            <a:endParaRPr lang="zh-CN" altLang="en-US" b="1">
              <a:solidFill>
                <a:srgbClr val="FFFF00"/>
              </a:solidFill>
            </a:endParaRPr>
          </a:p>
        </p:txBody>
      </p:sp>
      <p:pic>
        <p:nvPicPr>
          <p:cNvPr id="5" name="图片 4" descr="666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695" y="2787650"/>
            <a:ext cx="7307580" cy="2369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260" y="52070"/>
            <a:ext cx="8107680" cy="15741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48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希沃信鸽中希沃教师空间管理</a:t>
            </a:r>
            <a:endParaRPr lang="zh-CN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pPr algn="l"/>
            <a:r>
              <a:rPr lang="en-US" altLang="zh-CN" sz="4800" b="1">
                <a:solidFill>
                  <a:srgbClr val="FFFF00"/>
                </a:solidFill>
                <a:sym typeface="+mn-ea"/>
              </a:rPr>
              <a:t>                 </a:t>
            </a:r>
            <a:endParaRPr lang="zh-CN" altLang="en-US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795" y="843915"/>
            <a:ext cx="7903210" cy="9169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b="1">
                <a:solidFill>
                  <a:srgbClr val="FFFF00"/>
                </a:solidFill>
              </a:rPr>
              <a:t>6.</a:t>
            </a:r>
            <a:r>
              <a:rPr lang="zh-CN" altLang="en-US" b="1">
                <a:solidFill>
                  <a:srgbClr val="FFFF00"/>
                </a:solidFill>
              </a:rPr>
              <a:t>点击分享，找到相应的选项即可分享到校本资源库，全校教师就可以共</a:t>
            </a:r>
            <a:r>
              <a:rPr lang="zh-CN" altLang="en-US" b="1">
                <a:solidFill>
                  <a:srgbClr val="FFFF00"/>
                </a:solidFill>
                <a:sym typeface="+mn-ea"/>
              </a:rPr>
              <a:t>享。</a:t>
            </a:r>
            <a:endParaRPr lang="zh-CN" altLang="en-US" b="1">
              <a:solidFill>
                <a:srgbClr val="FFFF00"/>
              </a:solidFill>
              <a:sym typeface="+mn-ea"/>
            </a:endParaRPr>
          </a:p>
          <a:p>
            <a:pPr algn="l"/>
            <a:r>
              <a:rPr lang="zh-CN" altLang="en-US" b="1">
                <a:solidFill>
                  <a:srgbClr val="FFFF00"/>
                </a:solidFill>
                <a:sym typeface="+mn-ea"/>
              </a:rPr>
              <a:t>若只想让本教研组看到，则在文档中加设密码告之本组老师就可。</a:t>
            </a:r>
            <a:endParaRPr lang="zh-CN" altLang="en-US" b="1">
              <a:solidFill>
                <a:srgbClr val="FFFF00"/>
              </a:solidFill>
              <a:sym typeface="+mn-ea"/>
            </a:endParaRPr>
          </a:p>
          <a:p>
            <a:pPr algn="l"/>
            <a:endParaRPr lang="zh-CN" altLang="zh-CN" b="1">
              <a:solidFill>
                <a:srgbClr val="FFFF00"/>
              </a:solidFill>
              <a:sym typeface="+mn-ea"/>
            </a:endParaRPr>
          </a:p>
        </p:txBody>
      </p:sp>
      <p:pic>
        <p:nvPicPr>
          <p:cNvPr id="4" name="图片 3" descr="555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495" y="1635125"/>
            <a:ext cx="5068570" cy="3436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750" y="-19685"/>
            <a:ext cx="8107680" cy="23056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4800">
                <a:solidFill>
                  <a:srgbClr val="FFFF00"/>
                </a:solidFill>
                <a:latin typeface="方正粗黑宋简体" charset="0"/>
                <a:ea typeface="方正粗黑宋简体" charset="0"/>
              </a:rPr>
              <a:t>希沃信鸽中希沃教师空间管理</a:t>
            </a:r>
            <a:endParaRPr lang="zh-CN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  <a:p>
            <a:pPr algn="l"/>
            <a:r>
              <a:rPr lang="en-US" altLang="zh-CN" sz="4800" b="1">
                <a:solidFill>
                  <a:srgbClr val="FFFF00"/>
                </a:solidFill>
                <a:sym typeface="+mn-ea"/>
              </a:rPr>
              <a:t>                  </a:t>
            </a:r>
            <a:r>
              <a:rPr lang="en-US" altLang="zh-CN" sz="4800" b="1" u="sng">
                <a:solidFill>
                  <a:srgbClr val="FFFF00"/>
                </a:solidFill>
                <a:sym typeface="+mn-ea"/>
              </a:rPr>
              <a:t> (</a:t>
            </a:r>
            <a:r>
              <a:rPr lang="zh-CN" altLang="en-US" sz="4800" b="1" u="sng">
                <a:solidFill>
                  <a:srgbClr val="FFFF00"/>
                </a:solidFill>
                <a:sym typeface="+mn-ea"/>
              </a:rPr>
              <a:t>第三</a:t>
            </a:r>
            <a:r>
              <a:rPr lang="zh-CN" altLang="zh-CN" sz="4800" b="1" u="sng">
                <a:solidFill>
                  <a:srgbClr val="FFFF00"/>
                </a:solidFill>
                <a:sym typeface="+mn-ea"/>
              </a:rPr>
              <a:t>部分</a:t>
            </a:r>
            <a:r>
              <a:rPr lang="en-US" altLang="zh-CN" sz="4800" b="1" u="sng">
                <a:solidFill>
                  <a:srgbClr val="FFFF00"/>
                </a:solidFill>
                <a:sym typeface="+mn-ea"/>
              </a:rPr>
              <a:t>)</a:t>
            </a:r>
            <a:endParaRPr lang="en-US" altLang="zh-CN" sz="4800" b="1" u="sng">
              <a:solidFill>
                <a:srgbClr val="FFFF00"/>
              </a:solidFill>
              <a:latin typeface="方正粗黑宋简体" charset="0"/>
              <a:ea typeface="方正粗黑宋简体" charset="0"/>
              <a:sym typeface="+mn-ea"/>
            </a:endParaRPr>
          </a:p>
          <a:p>
            <a:endParaRPr lang="zh-CN" altLang="en-US" sz="4800">
              <a:solidFill>
                <a:srgbClr val="FFFF00"/>
              </a:solidFill>
              <a:latin typeface="方正粗黑宋简体" charset="0"/>
              <a:ea typeface="方正粗黑宋简体" charset="0"/>
            </a:endParaRPr>
          </a:p>
        </p:txBody>
      </p:sp>
      <p:pic>
        <p:nvPicPr>
          <p:cNvPr id="5" name="图片 4" descr="思维导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740" y="1491615"/>
            <a:ext cx="6298565" cy="3459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2085</Words>
  <Application>Kingsoft Office WPP</Application>
  <PresentationFormat>全屏显示(16:9)</PresentationFormat>
  <Paragraphs>164</Paragraphs>
  <Slides>33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29</cp:revision>
  <dcterms:created xsi:type="dcterms:W3CDTF">2019-10-24T03:29:00Z</dcterms:created>
  <dcterms:modified xsi:type="dcterms:W3CDTF">2020-02-04T14:23:13Z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